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73" r:id="rId5"/>
    <p:sldId id="260" r:id="rId6"/>
    <p:sldId id="261" r:id="rId7"/>
    <p:sldId id="263" r:id="rId8"/>
    <p:sldId id="272" r:id="rId9"/>
    <p:sldId id="264" r:id="rId10"/>
    <p:sldId id="265" r:id="rId11"/>
    <p:sldId id="266" r:id="rId12"/>
    <p:sldId id="267" r:id="rId13"/>
    <p:sldId id="268" r:id="rId14"/>
    <p:sldId id="278" r:id="rId15"/>
    <p:sldId id="279" r:id="rId16"/>
    <p:sldId id="280" r:id="rId17"/>
    <p:sldId id="270" r:id="rId18"/>
    <p:sldId id="271" r:id="rId19"/>
    <p:sldId id="26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DF24"/>
    <a:srgbClr val="FFFFFF"/>
    <a:srgbClr val="FF0368"/>
    <a:srgbClr val="DB43CC"/>
    <a:srgbClr val="333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90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829BF-3C88-4409-A896-87136B7CCA61}" type="datetimeFigureOut">
              <a:rPr lang="en-IN" smtClean="0"/>
              <a:t>03-08-2022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F1487-E24A-411D-A8F9-806169EEC7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3717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829BF-3C88-4409-A896-87136B7CCA61}" type="datetimeFigureOut">
              <a:rPr lang="en-IN" smtClean="0"/>
              <a:t>03-08-2022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F1487-E24A-411D-A8F9-806169EEC7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7241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829BF-3C88-4409-A896-87136B7CCA61}" type="datetimeFigureOut">
              <a:rPr lang="en-IN" smtClean="0"/>
              <a:t>03-08-2022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F1487-E24A-411D-A8F9-806169EEC7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479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829BF-3C88-4409-A896-87136B7CCA61}" type="datetimeFigureOut">
              <a:rPr lang="en-IN" smtClean="0"/>
              <a:t>03-08-2022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F1487-E24A-411D-A8F9-806169EEC7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1160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829BF-3C88-4409-A896-87136B7CCA61}" type="datetimeFigureOut">
              <a:rPr lang="en-IN" smtClean="0"/>
              <a:t>03-08-2022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F1487-E24A-411D-A8F9-806169EEC7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9815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829BF-3C88-4409-A896-87136B7CCA61}" type="datetimeFigureOut">
              <a:rPr lang="en-IN" smtClean="0"/>
              <a:t>03-08-2022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F1487-E24A-411D-A8F9-806169EEC7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3827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829BF-3C88-4409-A896-87136B7CCA61}" type="datetimeFigureOut">
              <a:rPr lang="en-IN" smtClean="0"/>
              <a:t>03-08-2022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F1487-E24A-411D-A8F9-806169EEC7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2573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829BF-3C88-4409-A896-87136B7CCA61}" type="datetimeFigureOut">
              <a:rPr lang="en-IN" smtClean="0"/>
              <a:t>03-08-2022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F1487-E24A-411D-A8F9-806169EEC7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5057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829BF-3C88-4409-A896-87136B7CCA61}" type="datetimeFigureOut">
              <a:rPr lang="en-IN" smtClean="0"/>
              <a:t>03-08-2022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F1487-E24A-411D-A8F9-806169EEC7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8341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829BF-3C88-4409-A896-87136B7CCA61}" type="datetimeFigureOut">
              <a:rPr lang="en-IN" smtClean="0"/>
              <a:t>03-08-2022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F1487-E24A-411D-A8F9-806169EEC7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2947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829BF-3C88-4409-A896-87136B7CCA61}" type="datetimeFigureOut">
              <a:rPr lang="en-IN" smtClean="0"/>
              <a:t>03-08-2022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F1487-E24A-411D-A8F9-806169EEC7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2344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D829BF-3C88-4409-A896-87136B7CCA61}" type="datetimeFigureOut">
              <a:rPr lang="en-IN" smtClean="0"/>
              <a:t>03-08-2022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F1487-E24A-411D-A8F9-806169EEC7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3211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entinels.copernicus.eu/web/sentinel/missions/sentinel-1/observation-scenario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3189/S0260305500000471" TargetMode="External"/><Relationship Id="rId4" Type="http://schemas.openxmlformats.org/officeDocument/2006/relationships/hyperlink" Target="https://developers.google.com/earth-engine/guides/sentinel1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tificamerican.com/article/antarctic-melt-rate-has-tripled-in-the-last-25-years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entinel.esa.int/web/sentinel/technical-guides/sentinel-1-sar/pod/products-requirement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asterweb.jpl.nasa.gov/gdem.asp" TargetMode="External"/><Relationship Id="rId4" Type="http://schemas.openxmlformats.org/officeDocument/2006/relationships/hyperlink" Target="https://developers.google.com/earth-engine/datasets/catalog/USGS_SRTMGL1_003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5845" y="0"/>
            <a:ext cx="6786155" cy="2076994"/>
          </a:xfrm>
        </p:spPr>
        <p:txBody>
          <a:bodyPr>
            <a:normAutofit/>
          </a:bodyPr>
          <a:lstStyle/>
          <a:p>
            <a:r>
              <a:rPr lang="en-IN" sz="2800" b="1" dirty="0" smtClean="0"/>
              <a:t>Glacier Facies Classification using SAR –Backscatter and Glacier Velocity Mapping of Pine Island Glacier.</a:t>
            </a:r>
            <a:endParaRPr lang="en-IN" sz="28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6911" y="5404712"/>
            <a:ext cx="3884023" cy="1205094"/>
          </a:xfrm>
        </p:spPr>
        <p:txBody>
          <a:bodyPr>
            <a:normAutofit fontScale="92500" lnSpcReduction="20000"/>
          </a:bodyPr>
          <a:lstStyle/>
          <a:p>
            <a:r>
              <a:rPr lang="en-IN" sz="1800" dirty="0" smtClean="0"/>
              <a:t>Submitted by</a:t>
            </a:r>
          </a:p>
          <a:p>
            <a:r>
              <a:rPr lang="en-IN" sz="1800" b="1" dirty="0" smtClean="0"/>
              <a:t>VIVEK </a:t>
            </a:r>
            <a:r>
              <a:rPr lang="en-IN" sz="1800" b="1" dirty="0" smtClean="0"/>
              <a:t>KUMAR</a:t>
            </a:r>
          </a:p>
          <a:p>
            <a:r>
              <a:rPr lang="en-IN" sz="1800" dirty="0" smtClean="0"/>
              <a:t>M.Tech, Geo Informatics Department</a:t>
            </a:r>
          </a:p>
          <a:p>
            <a:r>
              <a:rPr lang="en-IN" sz="1800" dirty="0"/>
              <a:t>IIRS2021021511761</a:t>
            </a:r>
          </a:p>
        </p:txBody>
      </p:sp>
      <p:pic>
        <p:nvPicPr>
          <p:cNvPr id="1026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942"/>
            <a:ext cx="5405845" cy="686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6856911" y="3262402"/>
            <a:ext cx="3884023" cy="120509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 smtClean="0"/>
              <a:t>Supervisor</a:t>
            </a:r>
          </a:p>
          <a:p>
            <a:r>
              <a:rPr lang="en-IN" b="1" dirty="0" smtClean="0"/>
              <a:t>Dr</a:t>
            </a:r>
            <a:r>
              <a:rPr lang="en-IN" b="1" dirty="0"/>
              <a:t>. Praveen K. Thakur</a:t>
            </a:r>
          </a:p>
          <a:p>
            <a:r>
              <a:rPr lang="en-IN" sz="1800" dirty="0" smtClean="0"/>
              <a:t>HOD - Water Resource Department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257127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202984"/>
            <a:ext cx="12192000" cy="698353"/>
            <a:chOff x="0" y="202984"/>
            <a:chExt cx="12192000" cy="698353"/>
          </a:xfrm>
        </p:grpSpPr>
        <p:sp>
          <p:nvSpPr>
            <p:cNvPr id="8" name="Rectangle 7"/>
            <p:cNvSpPr/>
            <p:nvPr/>
          </p:nvSpPr>
          <p:spPr>
            <a:xfrm>
              <a:off x="0" y="202984"/>
              <a:ext cx="10463349" cy="57129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b="1" dirty="0" smtClean="0">
                  <a:solidFill>
                    <a:schemeClr val="bg1"/>
                  </a:solidFill>
                </a:rPr>
                <a:t>RANDOM – FOREST CLASSIFICATION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  <p:pic>
          <p:nvPicPr>
            <p:cNvPr id="9" name="Picture 8" descr="See the source image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71301" y="202984"/>
              <a:ext cx="722499" cy="6983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Rectangle 9"/>
            <p:cNvSpPr/>
            <p:nvPr/>
          </p:nvSpPr>
          <p:spPr>
            <a:xfrm>
              <a:off x="11548246" y="202984"/>
              <a:ext cx="643754" cy="57129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461588" y="1081315"/>
            <a:ext cx="3879669" cy="10580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3574518" y="1080923"/>
            <a:ext cx="4944772" cy="84821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Ensemble – of Decision Trees</a:t>
            </a:r>
          </a:p>
          <a:p>
            <a:pPr algn="ctr"/>
            <a:r>
              <a:rPr lang="en-IN" dirty="0" smtClean="0"/>
              <a:t>(Many Weak Learners Come to a Strong Decision)</a:t>
            </a:r>
            <a:endParaRPr lang="en-IN" dirty="0"/>
          </a:p>
        </p:txBody>
      </p:sp>
      <p:pic>
        <p:nvPicPr>
          <p:cNvPr id="6148" name="Picture 4" descr="https://pages.cms.hu-berlin.de/EOL/geo_rs/fig/s09_rf_princip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38" y="2641601"/>
            <a:ext cx="5291418" cy="391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6950119" y="2641601"/>
            <a:ext cx="4598127" cy="49996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Training Samples are collected</a:t>
            </a:r>
            <a:endParaRPr lang="en-IN" dirty="0"/>
          </a:p>
        </p:txBody>
      </p:sp>
      <p:sp>
        <p:nvSpPr>
          <p:cNvPr id="14" name="Rectangle 13"/>
          <p:cNvSpPr/>
          <p:nvPr/>
        </p:nvSpPr>
        <p:spPr>
          <a:xfrm>
            <a:off x="6950118" y="3448204"/>
            <a:ext cx="4598127" cy="49996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Bagging – Random Sampling with replacement</a:t>
            </a:r>
            <a:endParaRPr lang="en-IN" dirty="0"/>
          </a:p>
        </p:txBody>
      </p:sp>
      <p:sp>
        <p:nvSpPr>
          <p:cNvPr id="15" name="Rectangle 14"/>
          <p:cNvSpPr/>
          <p:nvPr/>
        </p:nvSpPr>
        <p:spPr>
          <a:xfrm>
            <a:off x="6950117" y="4254807"/>
            <a:ext cx="4598127" cy="49996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Random feature </a:t>
            </a:r>
            <a:r>
              <a:rPr lang="en-IN" dirty="0" smtClean="0"/>
              <a:t>selection – To Split in child nodes </a:t>
            </a:r>
            <a:endParaRPr lang="en-IN" dirty="0"/>
          </a:p>
        </p:txBody>
      </p:sp>
      <p:sp>
        <p:nvSpPr>
          <p:cNvPr id="16" name="Rectangle 15"/>
          <p:cNvSpPr/>
          <p:nvPr/>
        </p:nvSpPr>
        <p:spPr>
          <a:xfrm>
            <a:off x="6950117" y="5011539"/>
            <a:ext cx="4598127" cy="145509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Predicts </a:t>
            </a:r>
            <a:r>
              <a:rPr lang="en-US" dirty="0"/>
              <a:t>the class label for a given data point </a:t>
            </a:r>
            <a:r>
              <a:rPr lang="en-US" dirty="0" smtClean="0"/>
              <a:t>through </a:t>
            </a:r>
            <a:r>
              <a:rPr lang="en-US" dirty="0"/>
              <a:t>the majority vote of all individual trees (RF regression often uses the mean of the values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702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202984"/>
            <a:ext cx="12192000" cy="698353"/>
            <a:chOff x="0" y="202984"/>
            <a:chExt cx="12192000" cy="698353"/>
          </a:xfrm>
        </p:grpSpPr>
        <p:sp>
          <p:nvSpPr>
            <p:cNvPr id="8" name="Rectangle 7"/>
            <p:cNvSpPr/>
            <p:nvPr/>
          </p:nvSpPr>
          <p:spPr>
            <a:xfrm>
              <a:off x="0" y="202984"/>
              <a:ext cx="10463349" cy="57129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b="1" dirty="0" smtClean="0">
                  <a:solidFill>
                    <a:schemeClr val="bg1"/>
                  </a:solidFill>
                </a:rPr>
                <a:t>RESULTS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  <p:pic>
          <p:nvPicPr>
            <p:cNvPr id="9" name="Picture 8" descr="See the source image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71301" y="202984"/>
              <a:ext cx="722499" cy="6983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Rectangle 9"/>
            <p:cNvSpPr/>
            <p:nvPr/>
          </p:nvSpPr>
          <p:spPr>
            <a:xfrm>
              <a:off x="11548246" y="202984"/>
              <a:ext cx="643754" cy="57129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" name="Picture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254" y="1159632"/>
            <a:ext cx="2747645" cy="1943100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50" y="1169792"/>
            <a:ext cx="2733675" cy="1932940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676" y="1126294"/>
            <a:ext cx="2841625" cy="2009775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124" y="3219822"/>
            <a:ext cx="4760323" cy="349657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937261" y="3038510"/>
            <a:ext cx="1887629" cy="19511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TRANSITION</a:t>
            </a:r>
            <a:endParaRPr lang="en-IN" dirty="0"/>
          </a:p>
        </p:txBody>
      </p:sp>
      <p:sp>
        <p:nvSpPr>
          <p:cNvPr id="17" name="Rectangle 16"/>
          <p:cNvSpPr/>
          <p:nvPr/>
        </p:nvSpPr>
        <p:spPr>
          <a:xfrm>
            <a:off x="5098472" y="3035168"/>
            <a:ext cx="1887629" cy="19511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 SUMMER</a:t>
            </a:r>
            <a:endParaRPr lang="en-IN" dirty="0"/>
          </a:p>
        </p:txBody>
      </p:sp>
      <p:sp>
        <p:nvSpPr>
          <p:cNvPr id="18" name="Rectangle 17"/>
          <p:cNvSpPr/>
          <p:nvPr/>
        </p:nvSpPr>
        <p:spPr>
          <a:xfrm>
            <a:off x="8259683" y="3031826"/>
            <a:ext cx="1887629" cy="19511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WINTER</a:t>
            </a:r>
            <a:endParaRPr lang="en-IN" dirty="0"/>
          </a:p>
        </p:txBody>
      </p:sp>
      <p:sp>
        <p:nvSpPr>
          <p:cNvPr id="19" name="Rectangle 18"/>
          <p:cNvSpPr/>
          <p:nvPr/>
        </p:nvSpPr>
        <p:spPr>
          <a:xfrm>
            <a:off x="1937260" y="905970"/>
            <a:ext cx="1887629" cy="19511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19-11-15 </a:t>
            </a:r>
            <a:endParaRPr lang="en-IN" dirty="0"/>
          </a:p>
        </p:txBody>
      </p:sp>
      <p:sp>
        <p:nvSpPr>
          <p:cNvPr id="20" name="Rectangle 19"/>
          <p:cNvSpPr/>
          <p:nvPr/>
        </p:nvSpPr>
        <p:spPr>
          <a:xfrm>
            <a:off x="5098470" y="918135"/>
            <a:ext cx="1887629" cy="19511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1-1-15 </a:t>
            </a:r>
            <a:endParaRPr lang="en-IN" dirty="0"/>
          </a:p>
        </p:txBody>
      </p:sp>
      <p:sp>
        <p:nvSpPr>
          <p:cNvPr id="21" name="Rectangle 20"/>
          <p:cNvSpPr/>
          <p:nvPr/>
        </p:nvSpPr>
        <p:spPr>
          <a:xfrm>
            <a:off x="8259680" y="905970"/>
            <a:ext cx="1887629" cy="19511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27-08-15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433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202984"/>
            <a:ext cx="12192000" cy="698353"/>
            <a:chOff x="0" y="202984"/>
            <a:chExt cx="12192000" cy="698353"/>
          </a:xfrm>
        </p:grpSpPr>
        <p:sp>
          <p:nvSpPr>
            <p:cNvPr id="8" name="Rectangle 7"/>
            <p:cNvSpPr/>
            <p:nvPr/>
          </p:nvSpPr>
          <p:spPr>
            <a:xfrm>
              <a:off x="0" y="202984"/>
              <a:ext cx="10463349" cy="57129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b="1" dirty="0" smtClean="0">
                  <a:solidFill>
                    <a:schemeClr val="bg1"/>
                  </a:solidFill>
                </a:rPr>
                <a:t>RESULTS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  <p:pic>
          <p:nvPicPr>
            <p:cNvPr id="9" name="Picture 8" descr="See the source image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71301" y="202984"/>
              <a:ext cx="722499" cy="6983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Rectangle 9"/>
            <p:cNvSpPr/>
            <p:nvPr/>
          </p:nvSpPr>
          <p:spPr>
            <a:xfrm>
              <a:off x="11548246" y="202984"/>
              <a:ext cx="643754" cy="57129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7771099" y="1669979"/>
            <a:ext cx="3261451" cy="268673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978504" y="4810618"/>
            <a:ext cx="2936240" cy="28799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OVERALL – ACCURACY : 87%</a:t>
            </a:r>
            <a:endParaRPr lang="en-IN" dirty="0"/>
          </a:p>
        </p:txBody>
      </p:sp>
      <p:sp>
        <p:nvSpPr>
          <p:cNvPr id="13" name="Rectangle 12"/>
          <p:cNvSpPr/>
          <p:nvPr/>
        </p:nvSpPr>
        <p:spPr>
          <a:xfrm>
            <a:off x="7978504" y="5319484"/>
            <a:ext cx="2936240" cy="29028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KAPPA  – STATISTICS : 82</a:t>
            </a:r>
            <a:endParaRPr lang="en-IN" dirty="0"/>
          </a:p>
        </p:txBody>
      </p:sp>
      <p:pic>
        <p:nvPicPr>
          <p:cNvPr id="14" name="Picture 1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73" y="1165830"/>
            <a:ext cx="6608355" cy="4298798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123241"/>
              </p:ext>
            </p:extLst>
          </p:nvPr>
        </p:nvGraphicFramePr>
        <p:xfrm>
          <a:off x="348343" y="5194845"/>
          <a:ext cx="6197600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9688">
                  <a:extLst>
                    <a:ext uri="{9D8B030D-6E8A-4147-A177-3AD203B41FA5}">
                      <a16:colId xmlns:a16="http://schemas.microsoft.com/office/drawing/2014/main" val="4036051919"/>
                    </a:ext>
                  </a:extLst>
                </a:gridCol>
                <a:gridCol w="3196540">
                  <a:extLst>
                    <a:ext uri="{9D8B030D-6E8A-4147-A177-3AD203B41FA5}">
                      <a16:colId xmlns:a16="http://schemas.microsoft.com/office/drawing/2014/main" val="188823366"/>
                    </a:ext>
                  </a:extLst>
                </a:gridCol>
                <a:gridCol w="1901372">
                  <a:extLst>
                    <a:ext uri="{9D8B030D-6E8A-4147-A177-3AD203B41FA5}">
                      <a16:colId xmlns:a16="http://schemas.microsoft.com/office/drawing/2014/main" val="3841489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b="1" dirty="0" smtClean="0"/>
                        <a:t>Class 0</a:t>
                      </a:r>
                      <a:endParaRPr lang="en-IN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 smtClean="0"/>
                        <a:t>Debris</a:t>
                      </a:r>
                      <a:endParaRPr lang="en-IN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5865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 smtClean="0"/>
                        <a:t>Class 1</a:t>
                      </a:r>
                      <a:endParaRPr lang="en-IN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 smtClean="0"/>
                        <a:t>Dry ICE</a:t>
                      </a:r>
                      <a:endParaRPr lang="en-IN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43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337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 smtClean="0"/>
                        <a:t>Class 2</a:t>
                      </a:r>
                      <a:endParaRPr lang="en-IN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 smtClean="0"/>
                        <a:t>Middle Percolation</a:t>
                      </a:r>
                      <a:endParaRPr lang="en-IN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3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899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 smtClean="0"/>
                        <a:t>Class 3</a:t>
                      </a:r>
                      <a:endParaRPr lang="en-IN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 smtClean="0"/>
                        <a:t>Lower Percolation</a:t>
                      </a:r>
                      <a:endParaRPr lang="en-IN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DF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9889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074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202984"/>
            <a:ext cx="12192000" cy="698353"/>
            <a:chOff x="0" y="202984"/>
            <a:chExt cx="12192000" cy="698353"/>
          </a:xfrm>
        </p:grpSpPr>
        <p:sp>
          <p:nvSpPr>
            <p:cNvPr id="8" name="Rectangle 7"/>
            <p:cNvSpPr/>
            <p:nvPr/>
          </p:nvSpPr>
          <p:spPr>
            <a:xfrm>
              <a:off x="0" y="202984"/>
              <a:ext cx="10463349" cy="57129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b="1" dirty="0" smtClean="0">
                  <a:solidFill>
                    <a:schemeClr val="bg1"/>
                  </a:solidFill>
                </a:rPr>
                <a:t>RESULTS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  <p:pic>
          <p:nvPicPr>
            <p:cNvPr id="9" name="Picture 8" descr="See the source image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71301" y="202984"/>
              <a:ext cx="722499" cy="6983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Rectangle 9"/>
            <p:cNvSpPr/>
            <p:nvPr/>
          </p:nvSpPr>
          <p:spPr>
            <a:xfrm>
              <a:off x="11548246" y="202984"/>
              <a:ext cx="643754" cy="57129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88" y="1515689"/>
            <a:ext cx="8572500" cy="47625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4473" y="3896939"/>
            <a:ext cx="2777752" cy="181219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4473" y="3041084"/>
            <a:ext cx="2219524" cy="72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4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202984"/>
            <a:ext cx="12192000" cy="698353"/>
            <a:chOff x="0" y="202984"/>
            <a:chExt cx="12192000" cy="698353"/>
          </a:xfrm>
        </p:grpSpPr>
        <p:sp>
          <p:nvSpPr>
            <p:cNvPr id="8" name="Rectangle 7"/>
            <p:cNvSpPr/>
            <p:nvPr/>
          </p:nvSpPr>
          <p:spPr>
            <a:xfrm>
              <a:off x="0" y="202984"/>
              <a:ext cx="10463349" cy="57129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b="1" dirty="0" smtClean="0">
                  <a:solidFill>
                    <a:schemeClr val="bg1"/>
                  </a:solidFill>
                </a:rPr>
                <a:t>RESULTS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  <p:pic>
          <p:nvPicPr>
            <p:cNvPr id="9" name="Picture 8" descr="See the source image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71301" y="202984"/>
              <a:ext cx="722499" cy="6983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Rectangle 9"/>
            <p:cNvSpPr/>
            <p:nvPr/>
          </p:nvSpPr>
          <p:spPr>
            <a:xfrm>
              <a:off x="11548246" y="202984"/>
              <a:ext cx="643754" cy="57129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4473" y="3896939"/>
            <a:ext cx="2777752" cy="18121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78" y="1454150"/>
            <a:ext cx="8572500" cy="4762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4473" y="3041084"/>
            <a:ext cx="2219524" cy="72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52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202984"/>
            <a:ext cx="12192000" cy="698353"/>
            <a:chOff x="0" y="202984"/>
            <a:chExt cx="12192000" cy="698353"/>
          </a:xfrm>
        </p:grpSpPr>
        <p:sp>
          <p:nvSpPr>
            <p:cNvPr id="8" name="Rectangle 7"/>
            <p:cNvSpPr/>
            <p:nvPr/>
          </p:nvSpPr>
          <p:spPr>
            <a:xfrm>
              <a:off x="0" y="202984"/>
              <a:ext cx="10463349" cy="57129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b="1" dirty="0" smtClean="0">
                  <a:solidFill>
                    <a:schemeClr val="bg1"/>
                  </a:solidFill>
                </a:rPr>
                <a:t>RESULTS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  <p:pic>
          <p:nvPicPr>
            <p:cNvPr id="9" name="Picture 8" descr="See the source image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71301" y="202984"/>
              <a:ext cx="722499" cy="6983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Rectangle 9"/>
            <p:cNvSpPr/>
            <p:nvPr/>
          </p:nvSpPr>
          <p:spPr>
            <a:xfrm>
              <a:off x="11548246" y="202984"/>
              <a:ext cx="643754" cy="57129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4473" y="3896939"/>
            <a:ext cx="2777752" cy="18121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73" y="1515689"/>
            <a:ext cx="8572500" cy="4762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4473" y="3041084"/>
            <a:ext cx="2219524" cy="72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84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202984"/>
            <a:ext cx="12192000" cy="698353"/>
            <a:chOff x="0" y="202984"/>
            <a:chExt cx="12192000" cy="698353"/>
          </a:xfrm>
        </p:grpSpPr>
        <p:sp>
          <p:nvSpPr>
            <p:cNvPr id="8" name="Rectangle 7"/>
            <p:cNvSpPr/>
            <p:nvPr/>
          </p:nvSpPr>
          <p:spPr>
            <a:xfrm>
              <a:off x="0" y="202984"/>
              <a:ext cx="10463349" cy="57129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b="1" dirty="0" smtClean="0">
                  <a:solidFill>
                    <a:schemeClr val="bg1"/>
                  </a:solidFill>
                </a:rPr>
                <a:t>RESULTS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  <p:pic>
          <p:nvPicPr>
            <p:cNvPr id="9" name="Picture 8" descr="See the source image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71301" y="202984"/>
              <a:ext cx="722499" cy="6983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Rectangle 9"/>
            <p:cNvSpPr/>
            <p:nvPr/>
          </p:nvSpPr>
          <p:spPr>
            <a:xfrm>
              <a:off x="11548246" y="202984"/>
              <a:ext cx="643754" cy="57129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4473" y="3041084"/>
            <a:ext cx="2219524" cy="7287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4473" y="3896939"/>
            <a:ext cx="2777752" cy="18121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93" y="1515689"/>
            <a:ext cx="857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6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202984"/>
            <a:ext cx="12192000" cy="698353"/>
            <a:chOff x="0" y="202984"/>
            <a:chExt cx="12192000" cy="698353"/>
          </a:xfrm>
        </p:grpSpPr>
        <p:sp>
          <p:nvSpPr>
            <p:cNvPr id="8" name="Rectangle 7"/>
            <p:cNvSpPr/>
            <p:nvPr/>
          </p:nvSpPr>
          <p:spPr>
            <a:xfrm>
              <a:off x="0" y="202984"/>
              <a:ext cx="10463349" cy="57129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b="1" dirty="0" smtClean="0">
                  <a:solidFill>
                    <a:schemeClr val="bg1"/>
                  </a:solidFill>
                </a:rPr>
                <a:t>CONCLUSION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  <p:pic>
          <p:nvPicPr>
            <p:cNvPr id="9" name="Picture 8" descr="See the source image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71301" y="202984"/>
              <a:ext cx="722499" cy="6983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Rectangle 9"/>
            <p:cNvSpPr/>
            <p:nvPr/>
          </p:nvSpPr>
          <p:spPr>
            <a:xfrm>
              <a:off x="11548246" y="202984"/>
              <a:ext cx="643754" cy="57129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566057" y="1156309"/>
            <a:ext cx="11176000" cy="334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sz="2400" dirty="0" smtClean="0"/>
              <a:t>As </a:t>
            </a:r>
            <a:r>
              <a:rPr lang="en-IN" sz="2400" dirty="0"/>
              <a:t>the liquid water content of a glacier changes due to season, the glacier surface features would reflect different tonal </a:t>
            </a:r>
            <a:r>
              <a:rPr lang="en-IN" sz="2400" dirty="0" smtClean="0"/>
              <a:t>variations using an RGB composite we can classify Radar Glacier Zones.</a:t>
            </a:r>
          </a:p>
          <a:p>
            <a:pPr lvl="0">
              <a:lnSpc>
                <a:spcPct val="115000"/>
              </a:lnSpc>
              <a:spcAft>
                <a:spcPts val="0"/>
              </a:spcAft>
            </a:pPr>
            <a:endParaRPr lang="en-IN" sz="2400" dirty="0" smtClean="0"/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sz="2400" dirty="0" smtClean="0"/>
              <a:t>Ran</a:t>
            </a:r>
            <a:r>
              <a:rPr lang="en-IN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dom Forest classifier has a fairly good accuracy of 87 percent.</a:t>
            </a:r>
          </a:p>
          <a:p>
            <a:pPr lvl="0">
              <a:lnSpc>
                <a:spcPct val="115000"/>
              </a:lnSpc>
              <a:spcAft>
                <a:spcPts val="0"/>
              </a:spcAft>
            </a:pPr>
            <a:endParaRPr lang="en-IN" sz="2400" dirty="0" smtClean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sz="20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Glacier velocity has remained fairly stable, except in 2018, 2019, 2021 Summer season.</a:t>
            </a:r>
          </a:p>
          <a:p>
            <a:pPr lvl="0">
              <a:lnSpc>
                <a:spcPct val="115000"/>
              </a:lnSpc>
              <a:spcAft>
                <a:spcPts val="0"/>
              </a:spcAft>
            </a:pPr>
            <a:endParaRPr lang="en-IN" sz="20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66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202984"/>
            <a:ext cx="12192000" cy="698353"/>
            <a:chOff x="0" y="202984"/>
            <a:chExt cx="12192000" cy="698353"/>
          </a:xfrm>
        </p:grpSpPr>
        <p:sp>
          <p:nvSpPr>
            <p:cNvPr id="8" name="Rectangle 7"/>
            <p:cNvSpPr/>
            <p:nvPr/>
          </p:nvSpPr>
          <p:spPr>
            <a:xfrm>
              <a:off x="0" y="202984"/>
              <a:ext cx="10463349" cy="57129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b="1" dirty="0" smtClean="0">
                  <a:solidFill>
                    <a:schemeClr val="bg1"/>
                  </a:solidFill>
                </a:rPr>
                <a:t>FUTURE  - WORK - SCOPE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  <p:pic>
          <p:nvPicPr>
            <p:cNvPr id="9" name="Picture 8" descr="See the source image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71301" y="202984"/>
              <a:ext cx="722499" cy="6983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Rectangle 9"/>
            <p:cNvSpPr/>
            <p:nvPr/>
          </p:nvSpPr>
          <p:spPr>
            <a:xfrm>
              <a:off x="11548246" y="202984"/>
              <a:ext cx="643754" cy="57129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566057" y="1156309"/>
            <a:ext cx="11176000" cy="384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400" dirty="0" smtClean="0"/>
              <a:t>Exploration of other machine learning algorithms to classify RGZ, and for the year 2015-2021</a:t>
            </a:r>
          </a:p>
          <a:p>
            <a:pPr lvl="0">
              <a:lnSpc>
                <a:spcPct val="115000"/>
              </a:lnSpc>
              <a:spcAft>
                <a:spcPts val="0"/>
              </a:spcAft>
            </a:pPr>
            <a:endParaRPr lang="en-IN" sz="2400" dirty="0" smtClean="0"/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400" dirty="0" smtClean="0"/>
              <a:t>Ran</a:t>
            </a:r>
            <a:r>
              <a:rPr lang="en-IN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dom Forest classifier has a fairly good accuracy of 87 percent.</a:t>
            </a:r>
          </a:p>
          <a:p>
            <a:pPr>
              <a:lnSpc>
                <a:spcPct val="115000"/>
              </a:lnSpc>
            </a:pPr>
            <a:endParaRPr lang="en-IN" sz="2400" dirty="0" smtClean="0"/>
          </a:p>
          <a:p>
            <a:pPr marL="34290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IN" sz="2400" dirty="0" smtClean="0"/>
              <a:t>Deeper analysis of Ice velocity in 2018, 2019, 2021.</a:t>
            </a:r>
          </a:p>
          <a:p>
            <a:pPr lvl="0">
              <a:lnSpc>
                <a:spcPct val="115000"/>
              </a:lnSpc>
              <a:spcAft>
                <a:spcPts val="0"/>
              </a:spcAft>
            </a:pPr>
            <a:endParaRPr lang="en-IN" sz="2400" dirty="0" smtClean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spcAft>
                <a:spcPts val="0"/>
              </a:spcAft>
            </a:pPr>
            <a:endParaRPr lang="en-IN" sz="2400" dirty="0" smtClean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spcAft>
                <a:spcPts val="0"/>
              </a:spcAft>
            </a:pPr>
            <a:endParaRPr lang="en-IN" sz="20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94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202984"/>
            <a:ext cx="12192000" cy="698353"/>
            <a:chOff x="0" y="202984"/>
            <a:chExt cx="12192000" cy="698353"/>
          </a:xfrm>
        </p:grpSpPr>
        <p:sp>
          <p:nvSpPr>
            <p:cNvPr id="8" name="Rectangle 7"/>
            <p:cNvSpPr/>
            <p:nvPr/>
          </p:nvSpPr>
          <p:spPr>
            <a:xfrm>
              <a:off x="0" y="202984"/>
              <a:ext cx="10463349" cy="57129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b="1" dirty="0" smtClean="0">
                  <a:solidFill>
                    <a:schemeClr val="bg1"/>
                  </a:solidFill>
                </a:rPr>
                <a:t>REFERENCES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  <p:pic>
          <p:nvPicPr>
            <p:cNvPr id="9" name="Picture 8" descr="See the source image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71301" y="202984"/>
              <a:ext cx="722499" cy="6983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Rectangle 9"/>
            <p:cNvSpPr/>
            <p:nvPr/>
          </p:nvSpPr>
          <p:spPr>
            <a:xfrm>
              <a:off x="11548246" y="202984"/>
              <a:ext cx="643754" cy="57129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91738" y="1329271"/>
            <a:ext cx="6096000" cy="36259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IN" sz="9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Arigony-Neto</a:t>
            </a:r>
            <a:r>
              <a:rPr lang="en-IN" sz="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J., Rau, F., </a:t>
            </a:r>
            <a:r>
              <a:rPr lang="en-IN" sz="9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Saurer</a:t>
            </a:r>
            <a:r>
              <a:rPr lang="en-IN" sz="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H., </a:t>
            </a:r>
            <a:r>
              <a:rPr lang="en-IN" sz="9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Jaña</a:t>
            </a:r>
            <a:r>
              <a:rPr lang="en-IN" sz="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R., </a:t>
            </a:r>
            <a:r>
              <a:rPr lang="en-IN" sz="9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Simões</a:t>
            </a:r>
            <a:r>
              <a:rPr lang="en-IN" sz="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J. C., &amp; Vogt, S. (2007). A time series of SAR data for monitoring changes in boundaries of glacier zones on the Antarctic Peninsula. </a:t>
            </a:r>
            <a:r>
              <a:rPr lang="en-IN" sz="9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Annals of Glaciology</a:t>
            </a:r>
            <a:r>
              <a:rPr lang="en-IN" sz="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N" sz="9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46</a:t>
            </a:r>
            <a:r>
              <a:rPr lang="en-IN" sz="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55–60. https://doi.org/10.3189/172756407782871387</a:t>
            </a:r>
            <a:endParaRPr lang="en-IN" sz="900" dirty="0" smtClean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IN" sz="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Barry, R. G., </a:t>
            </a:r>
            <a:r>
              <a:rPr lang="en-IN" sz="9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Jania</a:t>
            </a:r>
            <a:r>
              <a:rPr lang="en-IN" sz="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J., &amp; </a:t>
            </a:r>
            <a:r>
              <a:rPr lang="en-IN" sz="9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Birkenmajer</a:t>
            </a:r>
            <a:r>
              <a:rPr lang="en-IN" sz="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K. (2011). Review article “a. B. </a:t>
            </a:r>
            <a:r>
              <a:rPr lang="en-IN" sz="9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Dobrowolski</a:t>
            </a:r>
            <a:r>
              <a:rPr lang="en-IN" sz="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The first </a:t>
            </a:r>
            <a:r>
              <a:rPr lang="en-IN" sz="9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cryospheric</a:t>
            </a:r>
            <a:r>
              <a:rPr lang="en-IN" sz="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scientist - And the subsequent development of </a:t>
            </a:r>
            <a:r>
              <a:rPr lang="en-IN" sz="9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cryospheric</a:t>
            </a:r>
            <a:r>
              <a:rPr lang="en-IN" sz="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science.” </a:t>
            </a:r>
            <a:r>
              <a:rPr lang="en-IN" sz="9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History of Geo- and Space Sciences</a:t>
            </a:r>
            <a:r>
              <a:rPr lang="en-IN" sz="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N" sz="9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IN" sz="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(1), 75–79. https://doi.org/10.5194/hgss-2-75-2011</a:t>
            </a:r>
            <a:endParaRPr lang="en-IN" sz="900" dirty="0" smtClean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IN" sz="9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Belgiu</a:t>
            </a:r>
            <a:r>
              <a:rPr lang="en-IN" sz="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M., &amp; </a:t>
            </a:r>
            <a:r>
              <a:rPr lang="en-IN" sz="9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Drăgu</a:t>
            </a:r>
            <a:r>
              <a:rPr lang="en-IN" sz="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L. (2016). Random forest in remote sensing: A review of applications and future directions. </a:t>
            </a:r>
            <a:r>
              <a:rPr lang="en-IN" sz="9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ISPRS Journal of Photogrammetry and Remote Sensing</a:t>
            </a:r>
            <a:r>
              <a:rPr lang="en-IN" sz="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N" sz="9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114</a:t>
            </a:r>
            <a:r>
              <a:rPr lang="en-IN" sz="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24–31. https://doi.org/10.1016/J.ISPRSJPRS.2016.01.011</a:t>
            </a:r>
            <a:endParaRPr lang="en-IN" sz="900" dirty="0" smtClean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IN" sz="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Bennett, M. R. (2003). Ice streams as the arteries of an ice sheet: Their mechanics, stability and significance. </a:t>
            </a:r>
            <a:r>
              <a:rPr lang="en-IN" sz="9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Earth-Science Reviews</a:t>
            </a:r>
            <a:r>
              <a:rPr lang="en-IN" sz="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N" sz="9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61</a:t>
            </a:r>
            <a:r>
              <a:rPr lang="en-IN" sz="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(3–4), 309–339. https://doi.org/10.1016/S0012-8252(02)00130-7</a:t>
            </a:r>
            <a:endParaRPr lang="en-IN" sz="900" dirty="0" smtClean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IN" sz="9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Chouksey</a:t>
            </a:r>
            <a:r>
              <a:rPr lang="en-IN" sz="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A., Thakur, P. K., </a:t>
            </a:r>
            <a:r>
              <a:rPr lang="en-IN" sz="9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Sahni</a:t>
            </a:r>
            <a:r>
              <a:rPr lang="en-IN" sz="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G., Swain, A. K., Aggarwal, S. P., &amp; Kumar, A. S. (2021). Mapping and identification of ice-sheet and glacier features using optical and SAR data in parts of central </a:t>
            </a:r>
            <a:r>
              <a:rPr lang="en-IN" sz="9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Dronning</a:t>
            </a:r>
            <a:r>
              <a:rPr lang="en-IN" sz="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Maud Land (</a:t>
            </a:r>
            <a:r>
              <a:rPr lang="en-IN" sz="9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cDML</a:t>
            </a:r>
            <a:r>
              <a:rPr lang="en-IN" sz="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East Antarctica. </a:t>
            </a:r>
            <a:r>
              <a:rPr lang="en-IN" sz="9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Polar Science</a:t>
            </a:r>
            <a:r>
              <a:rPr lang="en-IN" sz="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N" sz="9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30</a:t>
            </a:r>
            <a:r>
              <a:rPr lang="en-IN" sz="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100740. https://doi.org/10.1016/j.polar.2021.100740</a:t>
            </a:r>
            <a:endParaRPr lang="en-IN" sz="900" dirty="0" smtClean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IN" sz="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 </a:t>
            </a:r>
            <a:r>
              <a:rPr lang="en-IN" sz="9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Vries</a:t>
            </a:r>
            <a:r>
              <a:rPr lang="en-IN" sz="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M. V. W., Bingham, R. G., &amp; Hein, A. S. (2018). A new volcanic province: An inventory of subglacial volcanoes in West Antarctica. In </a:t>
            </a:r>
            <a:r>
              <a:rPr lang="en-IN" sz="9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Geological Society Special Publication</a:t>
            </a:r>
            <a:r>
              <a:rPr lang="en-IN" sz="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(Vol. 461, Issue 1, pp. 231–248). Geological Society of London. https://doi.org/10.1144/SP461.7</a:t>
            </a:r>
            <a:endParaRPr lang="en-IN" sz="900" dirty="0" smtClean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IN" sz="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ESA. (2022). </a:t>
            </a:r>
            <a:r>
              <a:rPr lang="en-IN" sz="9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Sentinel-1 - Missions - Sentinel Online - Sentinel Online</a:t>
            </a:r>
            <a:r>
              <a:rPr lang="en-IN" sz="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European Space Agency. https://sentinels.copernicus.eu/web/sentinel/missions/sentinel-1</a:t>
            </a:r>
            <a:endParaRPr lang="en-IN" sz="900" dirty="0" smtClean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endParaRPr lang="en-IN" sz="9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04858" y="1329271"/>
            <a:ext cx="6096000" cy="337515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IN" sz="9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European Space Agency (ESA). (2022). </a:t>
            </a:r>
            <a:r>
              <a:rPr lang="en-IN" sz="900" i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Sentinel-1- Observation Scenario - Planned Acquisitions</a:t>
            </a:r>
            <a:r>
              <a:rPr lang="en-IN" sz="9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N" sz="9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https://sentinels.copernicus.eu/web/sentinel/missions/sentinel-1/observation-scenario</a:t>
            </a:r>
            <a:endParaRPr lang="en-IN" sz="900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IN" sz="900" i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GEE. (2021). Sentinel-1 Algorithms | Google Earth Engine | Google Developers. </a:t>
            </a:r>
            <a:r>
              <a:rPr lang="en-IN" sz="900" i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https://developers.google.com/earth-engine/guides/sentinel1</a:t>
            </a:r>
            <a:endParaRPr lang="en-IN" sz="900" i="1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IN" sz="900" i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Hall, D. K., </a:t>
            </a:r>
            <a:r>
              <a:rPr lang="en-IN" sz="900" i="1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Ormsby</a:t>
            </a:r>
            <a:r>
              <a:rPr lang="en-IN" sz="900" i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J. P., </a:t>
            </a:r>
            <a:r>
              <a:rPr lang="en-IN" sz="900" i="1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Bindschadler</a:t>
            </a:r>
            <a:r>
              <a:rPr lang="en-IN" sz="900" i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R. A., &amp; </a:t>
            </a:r>
            <a:r>
              <a:rPr lang="en-IN" sz="900" i="1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Siddalingaiah</a:t>
            </a:r>
            <a:r>
              <a:rPr lang="en-IN" sz="900" i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H. (1987). Characterization of Snow and Ice Reflectance Zones On Glaciers Using Landsat Thematic Mapper Data. Annals of Glaciology, 9, 104–108. </a:t>
            </a:r>
            <a:r>
              <a:rPr lang="en-IN" sz="900" i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https://doi.org/10.3189/S0260305500000471</a:t>
            </a:r>
            <a:endParaRPr lang="en-IN" sz="900" i="1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IN" sz="900" i="1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Hegerl</a:t>
            </a:r>
            <a:r>
              <a:rPr lang="en-IN" sz="900" i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G. C., </a:t>
            </a:r>
            <a:r>
              <a:rPr lang="en-IN" sz="900" i="1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Zwiers</a:t>
            </a:r>
            <a:r>
              <a:rPr lang="en-IN" sz="900" i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F. W., </a:t>
            </a:r>
            <a:r>
              <a:rPr lang="en-IN" sz="900" i="1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Braconnot</a:t>
            </a:r>
            <a:r>
              <a:rPr lang="en-IN" sz="900" i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P., Gillett, N. P., Luo, Y., </a:t>
            </a:r>
            <a:r>
              <a:rPr lang="en-IN" sz="900" i="1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Orsini</a:t>
            </a:r>
            <a:r>
              <a:rPr lang="en-IN" sz="900" i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J. A. M., Nicholls, N., </a:t>
            </a:r>
            <a:r>
              <a:rPr lang="en-IN" sz="900" i="1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Penner</a:t>
            </a:r>
            <a:r>
              <a:rPr lang="en-IN" sz="900" i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J. E., &amp; Stott, P. A. (2007). Understanding and attributing climate change. Contribution of Working Group I to the Fourth Assessment Report of the Intergovernmental Panel on Climate Change. In Climate Change </a:t>
            </a: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IN" sz="900" i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2007: The Physical Science Basis. (Vol. AR4, Issue May). https://www.researchgate.net/publication/272792548_Observations_Changes_in_Snow_Ice_and_Frozen_Ground_In_Climate_Change_2007_The_Physical_Science_Basis_Contribution_of_Working_Group_I_to_the_Fourth_Assessment_Report_of_the_Intergovernmental_Panel_on_C</a:t>
            </a: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IN" sz="900" i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Jones, R. W., Renfrew, I. A., Orr, A., Webber, B. G. M., Holland, D. M., &amp; </a:t>
            </a:r>
            <a:r>
              <a:rPr lang="en-IN" sz="900" i="1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Lazzara</a:t>
            </a:r>
            <a:r>
              <a:rPr lang="en-IN" sz="900" i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M. A. (1955). Journal of geophysical research. Nature, 175(4449), 238. https://doi.org/10.1038/175238c0</a:t>
            </a: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IN" sz="900" i="1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Joughin</a:t>
            </a:r>
            <a:r>
              <a:rPr lang="en-IN" sz="900" i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I., </a:t>
            </a:r>
            <a:r>
              <a:rPr lang="en-IN" sz="900" i="1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Shapero</a:t>
            </a:r>
            <a:r>
              <a:rPr lang="en-IN" sz="900" i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D., Smith, B., </a:t>
            </a:r>
            <a:r>
              <a:rPr lang="en-IN" sz="900" i="1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Dutrieux</a:t>
            </a:r>
            <a:r>
              <a:rPr lang="en-IN" sz="900" i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P., &amp; Barham, M. (2021). Ice-shelf retreat drives recent Pine Island Glacier speedup. Science Advances, 7(24), 3080–3091. https://doi.org/10.1126/sciadv.abg3080</a:t>
            </a:r>
          </a:p>
        </p:txBody>
      </p:sp>
      <p:sp>
        <p:nvSpPr>
          <p:cNvPr id="3" name="Rectangle 2"/>
          <p:cNvSpPr/>
          <p:nvPr/>
        </p:nvSpPr>
        <p:spPr>
          <a:xfrm>
            <a:off x="3082834" y="5068389"/>
            <a:ext cx="6061166" cy="1397725"/>
          </a:xfrm>
          <a:prstGeom prst="rect">
            <a:avLst/>
          </a:prstGeom>
          <a:solidFill>
            <a:srgbClr val="333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7200" dirty="0" smtClean="0"/>
              <a:t>THANK YOU</a:t>
            </a:r>
            <a:endParaRPr lang="en-IN" sz="7200" dirty="0"/>
          </a:p>
        </p:txBody>
      </p:sp>
    </p:spTree>
    <p:extLst>
      <p:ext uri="{BB962C8B-B14F-4D97-AF65-F5344CB8AC3E}">
        <p14:creationId xmlns:p14="http://schemas.microsoft.com/office/powerpoint/2010/main" val="418243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59" y="1153104"/>
            <a:ext cx="6154062" cy="3461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937" y="1153104"/>
            <a:ext cx="5400675" cy="551497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0" y="202984"/>
            <a:ext cx="12192000" cy="698353"/>
            <a:chOff x="0" y="202984"/>
            <a:chExt cx="12192000" cy="698353"/>
          </a:xfrm>
        </p:grpSpPr>
        <p:sp>
          <p:nvSpPr>
            <p:cNvPr id="3" name="Rectangle 2"/>
            <p:cNvSpPr/>
            <p:nvPr/>
          </p:nvSpPr>
          <p:spPr>
            <a:xfrm>
              <a:off x="0" y="202984"/>
              <a:ext cx="10463349" cy="57129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BACKGROUND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  <p:pic>
          <p:nvPicPr>
            <p:cNvPr id="7" name="Picture 6" descr="See the source image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71301" y="202984"/>
              <a:ext cx="722499" cy="6983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Rectangle 7"/>
            <p:cNvSpPr/>
            <p:nvPr/>
          </p:nvSpPr>
          <p:spPr>
            <a:xfrm>
              <a:off x="11548246" y="202984"/>
              <a:ext cx="643754" cy="57129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246059" y="4771209"/>
            <a:ext cx="2418764" cy="50618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mtClean="0"/>
              <a:t>GHG CONCENTRATIONS</a:t>
            </a:r>
            <a:endParaRPr lang="en-IN" dirty="0"/>
          </a:p>
        </p:txBody>
      </p:sp>
      <p:sp>
        <p:nvSpPr>
          <p:cNvPr id="13" name="Rectangle 12"/>
          <p:cNvSpPr/>
          <p:nvPr/>
        </p:nvSpPr>
        <p:spPr>
          <a:xfrm>
            <a:off x="3981357" y="4771209"/>
            <a:ext cx="2418764" cy="50618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RISING TEMPERATURE</a:t>
            </a:r>
            <a:endParaRPr lang="en-IN" dirty="0"/>
          </a:p>
        </p:txBody>
      </p:sp>
      <p:sp>
        <p:nvSpPr>
          <p:cNvPr id="14" name="Rectangle 13"/>
          <p:cNvSpPr/>
          <p:nvPr/>
        </p:nvSpPr>
        <p:spPr>
          <a:xfrm>
            <a:off x="246059" y="5489393"/>
            <a:ext cx="2418764" cy="50618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EXTREME WEATHER</a:t>
            </a:r>
            <a:endParaRPr lang="en-IN" dirty="0"/>
          </a:p>
        </p:txBody>
      </p:sp>
      <p:sp>
        <p:nvSpPr>
          <p:cNvPr id="15" name="Rectangle 14"/>
          <p:cNvSpPr/>
          <p:nvPr/>
        </p:nvSpPr>
        <p:spPr>
          <a:xfrm>
            <a:off x="3981357" y="5502962"/>
            <a:ext cx="2418764" cy="50618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GLACIER RETREAT</a:t>
            </a:r>
            <a:endParaRPr lang="en-IN" dirty="0"/>
          </a:p>
        </p:txBody>
      </p:sp>
      <p:sp>
        <p:nvSpPr>
          <p:cNvPr id="16" name="Rectangle 15"/>
          <p:cNvSpPr/>
          <p:nvPr/>
        </p:nvSpPr>
        <p:spPr>
          <a:xfrm>
            <a:off x="2113708" y="6161894"/>
            <a:ext cx="2418764" cy="50618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SEA-LEVEL RISE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775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e the source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07" y="1740626"/>
            <a:ext cx="6380480" cy="358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81497" y="6488668"/>
            <a:ext cx="7665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Source - </a:t>
            </a:r>
            <a:r>
              <a:rPr lang="en-US" dirty="0" smtClean="0">
                <a:hlinkClick r:id="rId3"/>
              </a:rPr>
              <a:t>Antarctic </a:t>
            </a:r>
            <a:r>
              <a:rPr lang="en-US" dirty="0">
                <a:hlinkClick r:id="rId3"/>
              </a:rPr>
              <a:t>Melt Rate Has Tripled in the Last 25 Years - Scientific American</a:t>
            </a:r>
            <a:endParaRPr lang="en-IN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202984"/>
            <a:ext cx="12192000" cy="698353"/>
            <a:chOff x="0" y="202984"/>
            <a:chExt cx="12192000" cy="698353"/>
          </a:xfrm>
        </p:grpSpPr>
        <p:sp>
          <p:nvSpPr>
            <p:cNvPr id="6" name="Rectangle 5"/>
            <p:cNvSpPr/>
            <p:nvPr/>
          </p:nvSpPr>
          <p:spPr>
            <a:xfrm>
              <a:off x="0" y="202984"/>
              <a:ext cx="10463349" cy="57129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BACKGROUND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  <p:pic>
          <p:nvPicPr>
            <p:cNvPr id="7" name="Picture 6" descr="See the source image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71301" y="202984"/>
              <a:ext cx="722499" cy="6983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Rectangle 7"/>
            <p:cNvSpPr/>
            <p:nvPr/>
          </p:nvSpPr>
          <p:spPr>
            <a:xfrm>
              <a:off x="11548246" y="202984"/>
              <a:ext cx="643754" cy="57129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394391" y="3158099"/>
            <a:ext cx="2965268" cy="94052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LOSS OF HIGH SURFACE REFLECTANCE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8364679" y="1270363"/>
            <a:ext cx="2965268" cy="94052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MORE HEAT IS TRAPPED</a:t>
            </a:r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8364679" y="5052060"/>
            <a:ext cx="2965268" cy="94052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MORE MELT- OFF</a:t>
            </a:r>
            <a:endParaRPr lang="en-IN" dirty="0"/>
          </a:p>
        </p:txBody>
      </p:sp>
      <p:sp>
        <p:nvSpPr>
          <p:cNvPr id="3" name="Curved Down Arrow 2"/>
          <p:cNvSpPr/>
          <p:nvPr/>
        </p:nvSpPr>
        <p:spPr>
          <a:xfrm rot="17400046">
            <a:off x="7249886" y="2108325"/>
            <a:ext cx="1114793" cy="461638"/>
          </a:xfrm>
          <a:prstGeom prst="curved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Curved Down Arrow 11"/>
          <p:cNvSpPr/>
          <p:nvPr/>
        </p:nvSpPr>
        <p:spPr>
          <a:xfrm rot="13389571">
            <a:off x="7092951" y="5026828"/>
            <a:ext cx="1114793" cy="461638"/>
          </a:xfrm>
          <a:prstGeom prst="curved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10671301" y="2360409"/>
            <a:ext cx="361249" cy="2525100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77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202984"/>
            <a:ext cx="12192000" cy="698353"/>
            <a:chOff x="0" y="202984"/>
            <a:chExt cx="12192000" cy="698353"/>
          </a:xfrm>
        </p:grpSpPr>
        <p:sp>
          <p:nvSpPr>
            <p:cNvPr id="8" name="Rectangle 7"/>
            <p:cNvSpPr/>
            <p:nvPr/>
          </p:nvSpPr>
          <p:spPr>
            <a:xfrm>
              <a:off x="0" y="202984"/>
              <a:ext cx="10463349" cy="57129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b="1" dirty="0" smtClean="0">
                  <a:solidFill>
                    <a:schemeClr val="bg1"/>
                  </a:solidFill>
                </a:rPr>
                <a:t>OBJECTIVE – RESEARCH QUESTION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  <p:pic>
          <p:nvPicPr>
            <p:cNvPr id="9" name="Picture 8" descr="See the source image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71301" y="202984"/>
              <a:ext cx="722499" cy="6983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Rectangle 9"/>
            <p:cNvSpPr/>
            <p:nvPr/>
          </p:nvSpPr>
          <p:spPr>
            <a:xfrm>
              <a:off x="11548246" y="202984"/>
              <a:ext cx="643754" cy="57129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537029" y="1215443"/>
            <a:ext cx="10566400" cy="3790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IN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Research Objective:</a:t>
            </a:r>
            <a:endParaRPr lang="en-IN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classify different zones of glacier using SAR backscatter seasonal analysis.</a:t>
            </a:r>
            <a:endParaRPr lang="en-IN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do a temporal study of glaciers velocity.</a:t>
            </a:r>
            <a:endParaRPr lang="en-IN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IN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 objectives:</a:t>
            </a:r>
            <a:endParaRPr lang="en-IN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Map Radar Glacier Zones (RGZ), using random forest classifier.</a:t>
            </a:r>
            <a:endParaRPr lang="en-IN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plot </a:t>
            </a:r>
            <a:r>
              <a:rPr lang="en-IN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do 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 inferential study of pine glacier’s velocity.</a:t>
            </a:r>
            <a:endParaRPr lang="en-IN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IN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Research Question:</a:t>
            </a:r>
            <a:endParaRPr lang="en-IN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How useful is Synthetic Aperture Radar in identifying and mapping glacier </a:t>
            </a:r>
            <a:r>
              <a:rPr lang="en-I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facies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IN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What is the accuracy of Random Forest classifier?</a:t>
            </a:r>
            <a:endParaRPr lang="en-IN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How has the glacier velocity changed over the year?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35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202984"/>
            <a:ext cx="12192000" cy="698353"/>
            <a:chOff x="0" y="202984"/>
            <a:chExt cx="12192000" cy="698353"/>
          </a:xfrm>
        </p:grpSpPr>
        <p:sp>
          <p:nvSpPr>
            <p:cNvPr id="8" name="Rectangle 7"/>
            <p:cNvSpPr/>
            <p:nvPr/>
          </p:nvSpPr>
          <p:spPr>
            <a:xfrm>
              <a:off x="0" y="202984"/>
              <a:ext cx="10463349" cy="57129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b="1" dirty="0" smtClean="0">
                  <a:solidFill>
                    <a:schemeClr val="bg1"/>
                  </a:solidFill>
                </a:rPr>
                <a:t>STUDY AREA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  <p:pic>
          <p:nvPicPr>
            <p:cNvPr id="9" name="Picture 8" descr="See the source image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71301" y="202984"/>
              <a:ext cx="722499" cy="6983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Rectangle 9"/>
            <p:cNvSpPr/>
            <p:nvPr/>
          </p:nvSpPr>
          <p:spPr>
            <a:xfrm>
              <a:off x="11548246" y="202984"/>
              <a:ext cx="643754" cy="57129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" name="Pictur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996" y="1046344"/>
            <a:ext cx="5731510" cy="3223895"/>
          </a:xfrm>
          <a:prstGeom prst="rect">
            <a:avLst/>
          </a:prstGeom>
        </p:spPr>
      </p:pic>
      <p:pic>
        <p:nvPicPr>
          <p:cNvPr id="1026" name="Picture 2" descr="Pine Island Glacier's Newest Iceber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910" y="1057033"/>
            <a:ext cx="4803773" cy="320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52695" y="4798814"/>
            <a:ext cx="4598127" cy="49996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LARGEST ICE STREAM  </a:t>
            </a:r>
            <a:r>
              <a:rPr lang="en-IN" dirty="0"/>
              <a:t>175,000 km</a:t>
            </a:r>
            <a:r>
              <a:rPr lang="en-IN" baseline="30000" dirty="0"/>
              <a:t>2</a:t>
            </a:r>
            <a:endParaRPr lang="en-IN" dirty="0"/>
          </a:p>
        </p:txBody>
      </p:sp>
      <p:sp>
        <p:nvSpPr>
          <p:cNvPr id="13" name="Rectangle 12"/>
          <p:cNvSpPr/>
          <p:nvPr/>
        </p:nvSpPr>
        <p:spPr>
          <a:xfrm>
            <a:off x="7077732" y="4798814"/>
            <a:ext cx="4598127" cy="49996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+10 °</a:t>
            </a:r>
            <a:r>
              <a:rPr lang="en-IN" dirty="0" smtClean="0"/>
              <a:t>C to </a:t>
            </a:r>
            <a:r>
              <a:rPr lang="en-IN" dirty="0"/>
              <a:t>−40 °C </a:t>
            </a:r>
            <a:r>
              <a:rPr lang="en-IN" dirty="0" smtClean="0"/>
              <a:t>(Coastal) ; </a:t>
            </a:r>
            <a:r>
              <a:rPr lang="en-IN" dirty="0"/>
              <a:t>−30 °</a:t>
            </a:r>
            <a:r>
              <a:rPr lang="en-IN" dirty="0" smtClean="0"/>
              <a:t>C to </a:t>
            </a:r>
            <a:r>
              <a:rPr lang="en-IN" dirty="0"/>
              <a:t>−80 °C  </a:t>
            </a:r>
            <a:r>
              <a:rPr lang="en-IN" dirty="0" smtClean="0"/>
              <a:t>(High Altitude)</a:t>
            </a:r>
            <a:endParaRPr lang="en-IN" dirty="0"/>
          </a:p>
        </p:txBody>
      </p:sp>
      <p:sp>
        <p:nvSpPr>
          <p:cNvPr id="14" name="Rectangle 13"/>
          <p:cNvSpPr/>
          <p:nvPr/>
        </p:nvSpPr>
        <p:spPr>
          <a:xfrm>
            <a:off x="352694" y="5577369"/>
            <a:ext cx="4598128" cy="49996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SUMMERS – OCTOBER to MARCH</a:t>
            </a:r>
            <a:endParaRPr lang="en-IN" dirty="0"/>
          </a:p>
        </p:txBody>
      </p:sp>
      <p:sp>
        <p:nvSpPr>
          <p:cNvPr id="17" name="Rectangle 16"/>
          <p:cNvSpPr/>
          <p:nvPr/>
        </p:nvSpPr>
        <p:spPr>
          <a:xfrm>
            <a:off x="7077732" y="5577368"/>
            <a:ext cx="4598128" cy="49996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WINTERS – MARCH to </a:t>
            </a:r>
            <a:r>
              <a:rPr lang="en-IN" dirty="0" smtClean="0"/>
              <a:t>OCTOBER</a:t>
            </a:r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1267097" y="2083855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75.1667° S, 100.0000° W</a:t>
            </a:r>
          </a:p>
        </p:txBody>
      </p:sp>
    </p:spTree>
    <p:extLst>
      <p:ext uri="{BB962C8B-B14F-4D97-AF65-F5344CB8AC3E}">
        <p14:creationId xmlns:p14="http://schemas.microsoft.com/office/powerpoint/2010/main" val="400214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202984"/>
            <a:ext cx="12192000" cy="698353"/>
            <a:chOff x="0" y="202984"/>
            <a:chExt cx="12192000" cy="698353"/>
          </a:xfrm>
        </p:grpSpPr>
        <p:sp>
          <p:nvSpPr>
            <p:cNvPr id="8" name="Rectangle 7"/>
            <p:cNvSpPr/>
            <p:nvPr/>
          </p:nvSpPr>
          <p:spPr>
            <a:xfrm>
              <a:off x="0" y="202984"/>
              <a:ext cx="10463349" cy="57129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b="1" dirty="0" smtClean="0">
                  <a:solidFill>
                    <a:schemeClr val="bg1"/>
                  </a:solidFill>
                </a:rPr>
                <a:t>DATA-SET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  <p:pic>
          <p:nvPicPr>
            <p:cNvPr id="9" name="Picture 8" descr="See the source image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71301" y="202984"/>
              <a:ext cx="722499" cy="6983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Rectangle 9"/>
            <p:cNvSpPr/>
            <p:nvPr/>
          </p:nvSpPr>
          <p:spPr>
            <a:xfrm>
              <a:off x="11548246" y="202984"/>
              <a:ext cx="643754" cy="57129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14" y="848853"/>
            <a:ext cx="2143125" cy="2143125"/>
          </a:xfrm>
          <a:prstGeom prst="rect">
            <a:avLst/>
          </a:prstGeom>
        </p:spPr>
      </p:pic>
      <p:pic>
        <p:nvPicPr>
          <p:cNvPr id="18" name="Picture 1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310" y="1101272"/>
            <a:ext cx="7969936" cy="532565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65055" y="2794481"/>
            <a:ext cx="3413255" cy="49996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Sentinel -1</a:t>
            </a:r>
            <a:endParaRPr lang="en-IN" dirty="0"/>
          </a:p>
        </p:txBody>
      </p:sp>
      <p:sp>
        <p:nvSpPr>
          <p:cNvPr id="20" name="Rectangle 19"/>
          <p:cNvSpPr/>
          <p:nvPr/>
        </p:nvSpPr>
        <p:spPr>
          <a:xfrm>
            <a:off x="165053" y="3371453"/>
            <a:ext cx="3413255" cy="49996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C-BAND - </a:t>
            </a:r>
            <a:r>
              <a:rPr lang="en-IN" dirty="0"/>
              <a:t> 5.405GHz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65053" y="3963122"/>
            <a:ext cx="3413255" cy="49996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10 Meter Resolution</a:t>
            </a:r>
            <a:endParaRPr lang="en-IN" dirty="0"/>
          </a:p>
        </p:txBody>
      </p:sp>
      <p:sp>
        <p:nvSpPr>
          <p:cNvPr id="23" name="Rectangle 22"/>
          <p:cNvSpPr/>
          <p:nvPr/>
        </p:nvSpPr>
        <p:spPr>
          <a:xfrm>
            <a:off x="165050" y="4561886"/>
            <a:ext cx="3413255" cy="49996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IW - </a:t>
            </a:r>
            <a:r>
              <a:rPr lang="en-IN" dirty="0"/>
              <a:t>250 </a:t>
            </a:r>
            <a:r>
              <a:rPr lang="en-IN" dirty="0" smtClean="0"/>
              <a:t>km Swath width </a:t>
            </a:r>
            <a:endParaRPr lang="en-IN" dirty="0"/>
          </a:p>
        </p:txBody>
      </p:sp>
      <p:sp>
        <p:nvSpPr>
          <p:cNvPr id="24" name="Rectangle 23"/>
          <p:cNvSpPr/>
          <p:nvPr/>
        </p:nvSpPr>
        <p:spPr>
          <a:xfrm>
            <a:off x="165051" y="5179206"/>
            <a:ext cx="3413255" cy="49996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HH - Polarization </a:t>
            </a:r>
            <a:endParaRPr lang="en-IN" dirty="0"/>
          </a:p>
        </p:txBody>
      </p:sp>
      <p:sp>
        <p:nvSpPr>
          <p:cNvPr id="25" name="Rectangle 24"/>
          <p:cNvSpPr/>
          <p:nvPr/>
        </p:nvSpPr>
        <p:spPr>
          <a:xfrm>
            <a:off x="165050" y="5770875"/>
            <a:ext cx="3413255" cy="49996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DESCENDING PASS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357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202984"/>
            <a:ext cx="12192000" cy="698353"/>
            <a:chOff x="0" y="202984"/>
            <a:chExt cx="12192000" cy="698353"/>
          </a:xfrm>
        </p:grpSpPr>
        <p:sp>
          <p:nvSpPr>
            <p:cNvPr id="8" name="Rectangle 7"/>
            <p:cNvSpPr/>
            <p:nvPr/>
          </p:nvSpPr>
          <p:spPr>
            <a:xfrm>
              <a:off x="0" y="202984"/>
              <a:ext cx="10463349" cy="57129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b="1" dirty="0" smtClean="0">
                  <a:solidFill>
                    <a:schemeClr val="bg1"/>
                  </a:solidFill>
                </a:rPr>
                <a:t>SOFTWARES - TOOLS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  <p:pic>
          <p:nvPicPr>
            <p:cNvPr id="9" name="Picture 8" descr="See the source image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71301" y="202984"/>
              <a:ext cx="722499" cy="6983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Rectangle 9"/>
            <p:cNvSpPr/>
            <p:nvPr/>
          </p:nvSpPr>
          <p:spPr>
            <a:xfrm>
              <a:off x="11548246" y="202984"/>
              <a:ext cx="643754" cy="57129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762156" y="1045031"/>
            <a:ext cx="4703138" cy="566927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ectangle 13"/>
          <p:cNvSpPr/>
          <p:nvPr/>
        </p:nvSpPr>
        <p:spPr>
          <a:xfrm>
            <a:off x="1178252" y="1327880"/>
            <a:ext cx="3807903" cy="713272"/>
          </a:xfrm>
          <a:prstGeom prst="rect">
            <a:avLst/>
          </a:prstGeom>
          <a:solidFill>
            <a:srgbClr val="333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Sentinel -1 SAR GRD Data</a:t>
            </a:r>
            <a:endParaRPr lang="en-IN" dirty="0"/>
          </a:p>
        </p:txBody>
      </p:sp>
      <p:sp>
        <p:nvSpPr>
          <p:cNvPr id="15" name="Rectangle 14"/>
          <p:cNvSpPr/>
          <p:nvPr/>
        </p:nvSpPr>
        <p:spPr>
          <a:xfrm>
            <a:off x="1178252" y="2459277"/>
            <a:ext cx="3807903" cy="910036"/>
          </a:xfrm>
          <a:prstGeom prst="rect">
            <a:avLst/>
          </a:prstGeom>
          <a:solidFill>
            <a:srgbClr val="333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Image Pre-processing</a:t>
            </a:r>
          </a:p>
          <a:p>
            <a:pPr algn="ctr"/>
            <a:r>
              <a:rPr lang="en-IN" dirty="0" smtClean="0"/>
              <a:t>(Orbital Corrections, Radiometric Calibration)</a:t>
            </a:r>
            <a:endParaRPr lang="en-IN" dirty="0"/>
          </a:p>
        </p:txBody>
      </p:sp>
      <p:cxnSp>
        <p:nvCxnSpPr>
          <p:cNvPr id="16" name="Straight Arrow Connector 15"/>
          <p:cNvCxnSpPr>
            <a:stCxn id="14" idx="2"/>
            <a:endCxn id="15" idx="0"/>
          </p:cNvCxnSpPr>
          <p:nvPr/>
        </p:nvCxnSpPr>
        <p:spPr>
          <a:xfrm>
            <a:off x="3082204" y="2041152"/>
            <a:ext cx="0" cy="4181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178252" y="3787438"/>
            <a:ext cx="3807903" cy="910036"/>
          </a:xfrm>
          <a:prstGeom prst="rect">
            <a:avLst/>
          </a:prstGeom>
          <a:solidFill>
            <a:srgbClr val="333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Terrain Correction</a:t>
            </a:r>
          </a:p>
          <a:p>
            <a:pPr algn="ctr"/>
            <a:r>
              <a:rPr lang="en-IN" dirty="0" smtClean="0"/>
              <a:t>DEM</a:t>
            </a:r>
            <a:endParaRPr lang="en-IN" dirty="0"/>
          </a:p>
        </p:txBody>
      </p:sp>
      <p:sp>
        <p:nvSpPr>
          <p:cNvPr id="18" name="Rectangle 17"/>
          <p:cNvSpPr/>
          <p:nvPr/>
        </p:nvSpPr>
        <p:spPr>
          <a:xfrm>
            <a:off x="1178252" y="5115599"/>
            <a:ext cx="3807903" cy="910036"/>
          </a:xfrm>
          <a:prstGeom prst="rect">
            <a:avLst/>
          </a:prstGeom>
          <a:solidFill>
            <a:srgbClr val="333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Geometric Correction</a:t>
            </a:r>
          </a:p>
          <a:p>
            <a:pPr algn="ctr"/>
            <a:r>
              <a:rPr lang="en-IN" dirty="0" smtClean="0"/>
              <a:t>Convert Intensity to dB</a:t>
            </a:r>
            <a:endParaRPr lang="en-IN" dirty="0"/>
          </a:p>
        </p:txBody>
      </p:sp>
      <p:cxnSp>
        <p:nvCxnSpPr>
          <p:cNvPr id="19" name="Straight Arrow Connector 18"/>
          <p:cNvCxnSpPr>
            <a:endCxn id="17" idx="0"/>
          </p:cNvCxnSpPr>
          <p:nvPr/>
        </p:nvCxnSpPr>
        <p:spPr>
          <a:xfrm>
            <a:off x="3082203" y="3369313"/>
            <a:ext cx="1" cy="4181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8" idx="0"/>
          </p:cNvCxnSpPr>
          <p:nvPr/>
        </p:nvCxnSpPr>
        <p:spPr>
          <a:xfrm>
            <a:off x="3082204" y="4758962"/>
            <a:ext cx="0" cy="3566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762157" y="6246993"/>
            <a:ext cx="4703138" cy="356636"/>
          </a:xfrm>
          <a:prstGeom prst="rect">
            <a:avLst/>
          </a:prstGeom>
          <a:solidFill>
            <a:srgbClr val="333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GOOGLE EARTH ENGINE GRD – Level 1 DATA</a:t>
            </a:r>
            <a:endParaRPr lang="en-IN" dirty="0"/>
          </a:p>
        </p:txBody>
      </p:sp>
      <p:sp>
        <p:nvSpPr>
          <p:cNvPr id="22" name="Rectangle 21"/>
          <p:cNvSpPr/>
          <p:nvPr/>
        </p:nvSpPr>
        <p:spPr>
          <a:xfrm>
            <a:off x="6499229" y="1045029"/>
            <a:ext cx="4703138" cy="566927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Rectangle 22"/>
          <p:cNvSpPr/>
          <p:nvPr/>
        </p:nvSpPr>
        <p:spPr>
          <a:xfrm>
            <a:off x="6972063" y="2287103"/>
            <a:ext cx="3807903" cy="1561819"/>
          </a:xfrm>
          <a:prstGeom prst="rect">
            <a:avLst/>
          </a:prstGeom>
          <a:solidFill>
            <a:srgbClr val="333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RGB Composite</a:t>
            </a:r>
          </a:p>
          <a:p>
            <a:pPr algn="ctr"/>
            <a:r>
              <a:rPr lang="en-IN" dirty="0" smtClean="0"/>
              <a:t>Red Band : Transition</a:t>
            </a:r>
          </a:p>
          <a:p>
            <a:pPr algn="ctr"/>
            <a:r>
              <a:rPr lang="en-IN" dirty="0" smtClean="0"/>
              <a:t>Green Band : Summer</a:t>
            </a:r>
          </a:p>
          <a:p>
            <a:pPr algn="ctr"/>
            <a:r>
              <a:rPr lang="en-IN" dirty="0" smtClean="0"/>
              <a:t>Blue Band : Winter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972063" y="4205553"/>
            <a:ext cx="3807903" cy="910038"/>
          </a:xfrm>
          <a:prstGeom prst="rect">
            <a:avLst/>
          </a:prstGeom>
          <a:solidFill>
            <a:srgbClr val="333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Supervised Classification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972063" y="1303281"/>
            <a:ext cx="3807903" cy="713272"/>
          </a:xfrm>
          <a:prstGeom prst="rect">
            <a:avLst/>
          </a:prstGeom>
          <a:solidFill>
            <a:srgbClr val="333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Refined Lee Speckle Filtering</a:t>
            </a:r>
            <a:endParaRPr lang="en-IN" dirty="0"/>
          </a:p>
        </p:txBody>
      </p:sp>
      <p:sp>
        <p:nvSpPr>
          <p:cNvPr id="26" name="Rectangle 25"/>
          <p:cNvSpPr/>
          <p:nvPr/>
        </p:nvSpPr>
        <p:spPr>
          <a:xfrm>
            <a:off x="6972063" y="5570609"/>
            <a:ext cx="3807903" cy="910038"/>
          </a:xfrm>
          <a:prstGeom prst="rect">
            <a:avLst/>
          </a:prstGeom>
          <a:solidFill>
            <a:srgbClr val="333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Glacier Radar Zones</a:t>
            </a:r>
          </a:p>
        </p:txBody>
      </p:sp>
      <p:sp>
        <p:nvSpPr>
          <p:cNvPr id="27" name="Right Arrow 26"/>
          <p:cNvSpPr/>
          <p:nvPr/>
        </p:nvSpPr>
        <p:spPr>
          <a:xfrm>
            <a:off x="5616601" y="3578376"/>
            <a:ext cx="743928" cy="301293"/>
          </a:xfrm>
          <a:prstGeom prst="rightArrow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8" name="Straight Arrow Connector 27"/>
          <p:cNvCxnSpPr>
            <a:stCxn id="25" idx="2"/>
            <a:endCxn id="23" idx="0"/>
          </p:cNvCxnSpPr>
          <p:nvPr/>
        </p:nvCxnSpPr>
        <p:spPr>
          <a:xfrm>
            <a:off x="8876015" y="2016552"/>
            <a:ext cx="0" cy="270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3" idx="2"/>
            <a:endCxn id="24" idx="0"/>
          </p:cNvCxnSpPr>
          <p:nvPr/>
        </p:nvCxnSpPr>
        <p:spPr>
          <a:xfrm>
            <a:off x="8876015" y="3848921"/>
            <a:ext cx="0" cy="3566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4" idx="2"/>
            <a:endCxn id="26" idx="0"/>
          </p:cNvCxnSpPr>
          <p:nvPr/>
        </p:nvCxnSpPr>
        <p:spPr>
          <a:xfrm>
            <a:off x="8876015" y="5115591"/>
            <a:ext cx="0" cy="4550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11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202984"/>
            <a:ext cx="12192000" cy="698353"/>
            <a:chOff x="0" y="202984"/>
            <a:chExt cx="12192000" cy="698353"/>
          </a:xfrm>
        </p:grpSpPr>
        <p:sp>
          <p:nvSpPr>
            <p:cNvPr id="8" name="Rectangle 7"/>
            <p:cNvSpPr/>
            <p:nvPr/>
          </p:nvSpPr>
          <p:spPr>
            <a:xfrm>
              <a:off x="0" y="202984"/>
              <a:ext cx="10463349" cy="57129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b="1" dirty="0" smtClean="0">
                  <a:solidFill>
                    <a:schemeClr val="bg1"/>
                  </a:solidFill>
                </a:rPr>
                <a:t>GOOGLE – EARTH ENGINE Sentinel – 1 Level 1 GRD DATA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  <p:pic>
          <p:nvPicPr>
            <p:cNvPr id="9" name="Picture 8" descr="See the source image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71301" y="202984"/>
              <a:ext cx="722499" cy="6983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Rectangle 9"/>
            <p:cNvSpPr/>
            <p:nvPr/>
          </p:nvSpPr>
          <p:spPr>
            <a:xfrm>
              <a:off x="11548246" y="202984"/>
              <a:ext cx="643754" cy="57129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406400" y="1506926"/>
            <a:ext cx="6096000" cy="469250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07000"/>
              </a:lnSpc>
              <a:spcBef>
                <a:spcPts val="900"/>
              </a:spcBef>
              <a:spcAft>
                <a:spcPts val="900"/>
              </a:spcAft>
              <a:buFont typeface="Symbol" panose="05050102010706020507" pitchFamily="18" charset="2"/>
              <a:buChar char=""/>
            </a:pPr>
            <a:r>
              <a:rPr lang="en-IN" sz="1600" dirty="0"/>
              <a:t>Orbital corrections - Updates orbit metadata with a restituted </a:t>
            </a:r>
            <a:r>
              <a:rPr lang="en-IN" sz="1600" dirty="0">
                <a:hlinkClick r:id="rId3"/>
              </a:rPr>
              <a:t>orbit file</a:t>
            </a:r>
            <a:r>
              <a:rPr lang="en-IN" sz="1600" dirty="0"/>
              <a:t> (or a precise orbit file if the restituted one is not available).</a:t>
            </a:r>
          </a:p>
          <a:p>
            <a:pPr marL="342900" lvl="0" indent="-342900">
              <a:lnSpc>
                <a:spcPct val="107000"/>
              </a:lnSpc>
              <a:spcBef>
                <a:spcPts val="900"/>
              </a:spcBef>
              <a:spcAft>
                <a:spcPts val="900"/>
              </a:spcAft>
              <a:buFont typeface="Symbol" panose="05050102010706020507" pitchFamily="18" charset="2"/>
              <a:buChar char=""/>
            </a:pPr>
            <a:r>
              <a:rPr lang="en-IN" sz="1600" dirty="0"/>
              <a:t>GRD border noise removal -  Removes low intensity noise and invalid data on scene edges. (As of January 12, 2018)</a:t>
            </a:r>
          </a:p>
          <a:p>
            <a:pPr marL="342900" lvl="0" indent="-342900">
              <a:lnSpc>
                <a:spcPct val="107000"/>
              </a:lnSpc>
              <a:spcBef>
                <a:spcPts val="900"/>
              </a:spcBef>
              <a:spcAft>
                <a:spcPts val="900"/>
              </a:spcAft>
              <a:buFont typeface="Symbol" panose="05050102010706020507" pitchFamily="18" charset="2"/>
              <a:buChar char=""/>
            </a:pPr>
            <a:r>
              <a:rPr lang="en-IN" sz="1600" dirty="0"/>
              <a:t>Thermal noise removal - Removes additive noise in sub-swaths to help reduce discontinuities between sub-swaths for scenes in multi-swath acquisition modes. (This operation cannot be applied to images produced before July 2015)</a:t>
            </a:r>
          </a:p>
          <a:p>
            <a:pPr marL="342900" lvl="0" indent="-342900">
              <a:lnSpc>
                <a:spcPct val="107000"/>
              </a:lnSpc>
              <a:spcBef>
                <a:spcPts val="900"/>
              </a:spcBef>
              <a:spcAft>
                <a:spcPts val="900"/>
              </a:spcAft>
              <a:buFont typeface="Symbol" panose="05050102010706020507" pitchFamily="18" charset="2"/>
              <a:buChar char=""/>
            </a:pPr>
            <a:r>
              <a:rPr lang="en-IN" sz="1600" dirty="0"/>
              <a:t>Radiometric calibration - Computes backscatter intensity using sensor calibration parameters in the GRD metadata</a:t>
            </a:r>
          </a:p>
          <a:p>
            <a:pPr marL="342900" lvl="0" indent="-342900">
              <a:lnSpc>
                <a:spcPct val="107000"/>
              </a:lnSpc>
              <a:spcBef>
                <a:spcPts val="900"/>
              </a:spcBef>
              <a:spcAft>
                <a:spcPts val="900"/>
              </a:spcAft>
              <a:buFont typeface="Symbol" panose="05050102010706020507" pitchFamily="18" charset="2"/>
              <a:buChar char=""/>
            </a:pPr>
            <a:r>
              <a:rPr lang="en-IN" sz="1600" dirty="0"/>
              <a:t>Terrain correction (orthorectification) - Converts data from ground range geometry, which does not take terrain into account, to σ° using the </a:t>
            </a:r>
            <a:r>
              <a:rPr lang="en-IN" sz="1600" dirty="0">
                <a:hlinkClick r:id="rId4"/>
              </a:rPr>
              <a:t>SRTM 30 meter DEM</a:t>
            </a:r>
            <a:r>
              <a:rPr lang="en-IN" sz="1600" dirty="0"/>
              <a:t> or the </a:t>
            </a:r>
            <a:r>
              <a:rPr lang="en-IN" sz="1600" dirty="0">
                <a:hlinkClick r:id="rId5"/>
              </a:rPr>
              <a:t>ASTER DEM</a:t>
            </a:r>
            <a:r>
              <a:rPr lang="en-IN" sz="1600" dirty="0"/>
              <a:t> for high latitudes (greater than 60° or less than -60°).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1375" y="1729353"/>
            <a:ext cx="3524817" cy="352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0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202984"/>
            <a:ext cx="12192000" cy="698353"/>
            <a:chOff x="0" y="202984"/>
            <a:chExt cx="12192000" cy="698353"/>
          </a:xfrm>
        </p:grpSpPr>
        <p:sp>
          <p:nvSpPr>
            <p:cNvPr id="8" name="Rectangle 7"/>
            <p:cNvSpPr/>
            <p:nvPr/>
          </p:nvSpPr>
          <p:spPr>
            <a:xfrm>
              <a:off x="0" y="202984"/>
              <a:ext cx="10463349" cy="57129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b="1" dirty="0" smtClean="0">
                  <a:solidFill>
                    <a:schemeClr val="bg1"/>
                  </a:solidFill>
                </a:rPr>
                <a:t>GLACIER RADAR ZONES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  <p:pic>
          <p:nvPicPr>
            <p:cNvPr id="9" name="Picture 8" descr="See the source image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71301" y="202984"/>
              <a:ext cx="722499" cy="6983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Rectangle 9"/>
            <p:cNvSpPr/>
            <p:nvPr/>
          </p:nvSpPr>
          <p:spPr>
            <a:xfrm>
              <a:off x="11548246" y="202984"/>
              <a:ext cx="643754" cy="57129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4102" name="Picture 6" descr="Glacier zones on the Greenland ice sheet (after Benson, 1962; Paterson,...  | Download Scientific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06" y="2287174"/>
            <a:ext cx="5317762" cy="3065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6541588" y="1703425"/>
            <a:ext cx="4598127" cy="49996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DRY ZONE -  VOLUME SCATTERING</a:t>
            </a:r>
            <a:endParaRPr lang="en-IN" dirty="0"/>
          </a:p>
        </p:txBody>
      </p:sp>
      <p:sp>
        <p:nvSpPr>
          <p:cNvPr id="16" name="Rectangle 15"/>
          <p:cNvSpPr/>
          <p:nvPr/>
        </p:nvSpPr>
        <p:spPr>
          <a:xfrm>
            <a:off x="6541588" y="2753199"/>
            <a:ext cx="4598127" cy="49996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PERCOLATION ZONE – HIGH VALUE OF BACKSCATTER IN WINTER LOW IN SUMMER</a:t>
            </a:r>
            <a:endParaRPr lang="en-IN" dirty="0"/>
          </a:p>
        </p:txBody>
      </p:sp>
      <p:sp>
        <p:nvSpPr>
          <p:cNvPr id="17" name="Rectangle 16"/>
          <p:cNvSpPr/>
          <p:nvPr/>
        </p:nvSpPr>
        <p:spPr>
          <a:xfrm>
            <a:off x="6541588" y="3802973"/>
            <a:ext cx="4598127" cy="49996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WET ZONE – LOW BACKSCATTER</a:t>
            </a:r>
            <a:endParaRPr lang="en-IN" dirty="0"/>
          </a:p>
        </p:txBody>
      </p:sp>
      <p:sp>
        <p:nvSpPr>
          <p:cNvPr id="18" name="Rectangle 17"/>
          <p:cNvSpPr/>
          <p:nvPr/>
        </p:nvSpPr>
        <p:spPr>
          <a:xfrm>
            <a:off x="6541587" y="4852747"/>
            <a:ext cx="4598127" cy="49996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SUPERIMPOSSED  - HIGH BACKSCATTER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831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1192</Words>
  <Application>Microsoft Office PowerPoint</Application>
  <PresentationFormat>Widescreen</PresentationFormat>
  <Paragraphs>128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Symbol</vt:lpstr>
      <vt:lpstr>Times New Roman</vt:lpstr>
      <vt:lpstr>Office Theme</vt:lpstr>
      <vt:lpstr>Glacier Facies Classification using SAR –Backscatter and Glacier Velocity Mapping of Pine Island Glacier.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Glacier Facies Classification using SAR –Backscatter and Glacier Velocity Mapping of Pine Island Glacier.</dc:title>
  <dc:creator>Vivek Kumar</dc:creator>
  <cp:lastModifiedBy>Vivek Kumar</cp:lastModifiedBy>
  <cp:revision>30</cp:revision>
  <dcterms:created xsi:type="dcterms:W3CDTF">2022-08-03T04:42:29Z</dcterms:created>
  <dcterms:modified xsi:type="dcterms:W3CDTF">2022-08-03T10:07:15Z</dcterms:modified>
</cp:coreProperties>
</file>